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Arvo" panose="02000000000000000000" pitchFamily="2" charset="77"/>
      <p:regular r:id="rId27"/>
      <p:bold r:id="rId28"/>
      <p:italic r:id="rId29"/>
      <p:boldItalic r:id="rId30"/>
    </p:embeddedFont>
    <p:embeddedFont>
      <p:font typeface="Barlow Condensed" pitchFamily="2" charset="77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ontserrat" pitchFamily="2" charset="77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FD6EFB-E500-45CE-829C-28694EC7EEEA}">
  <a:tblStyle styleId="{C7FD6EFB-E500-45CE-829C-28694EC7EE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9"/>
    <p:restoredTop sz="94713"/>
  </p:normalViewPr>
  <p:slideViewPr>
    <p:cSldViewPr snapToGrid="0">
      <p:cViewPr>
        <p:scale>
          <a:sx n="184" d="100"/>
          <a:sy n="184" d="100"/>
        </p:scale>
        <p:origin x="1384" y="8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2e8f718bf_3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2e8f718bf_3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2e8f718bf_3_1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2e8f718bf_3_1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2e8f718bf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2e8f718bf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2e8f718bf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2e8f718bf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2e8f718bf_5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2e8f718bf_5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2e8f718bf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52e8f718bf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Mitchell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2e8f718bf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52e8f718bf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2e8f718bf_4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52e8f718bf_4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Brady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52e8f718bf_4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52e8f718bf_4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Mitchell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52e8f718bf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52e8f718bf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JSON - for saving/ loading Zybo configurations from the user-side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Python - communication from the PC to the Zybo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MATLAB - GUI design and data manipulation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2e8f718bf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2e8f718bf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Mitchell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2e8f718b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2e8f718b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2e8f718bf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2e8f718bf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2e8f718bf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52e8f718bf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Brady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2e8f718bf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2e8f718bf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Mitchell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 - programming the firmware and embedded systems on the Zybo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 - Hardware lead, responsible for designing the CyDAQ board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 - Hardware assistant and lab drafter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 - Lead lab drafter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Isaac -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2e8f718bf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2e8f718bf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2e8f718bf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2e8f718bf_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2e8f718bf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2e8f718bf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Brady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2e8f718bf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2e8f718bf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2e8f718bf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2e8f718bf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2e8f718bf_3_1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2e8f718bf_3_1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Brady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2e8f718bf_3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2e8f718bf_3_1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2e8f718bf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2e8f718bf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2e8f718bf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2e8f718bf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 rot="10800000" flipH="1">
            <a:off x="6396261" y="4059388"/>
            <a:ext cx="2761414" cy="1094590"/>
            <a:chOff x="5543377" y="-26649"/>
            <a:chExt cx="3613944" cy="1432522"/>
          </a:xfrm>
        </p:grpSpPr>
        <p:sp>
          <p:nvSpPr>
            <p:cNvPr id="52" name="Google Shape;52;p13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3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 rot="-5400000">
              <a:off x="6437042" y="-62766"/>
              <a:ext cx="479036" cy="551271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 rot="-5400000">
              <a:off x="6849922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 rot="-5400000">
              <a:off x="8229270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 rot="-5400000">
              <a:off x="8643319" y="-63918"/>
              <a:ext cx="476733" cy="551271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 rot="-5400000">
              <a:off x="7265114" y="413968"/>
              <a:ext cx="476733" cy="553592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 rot="-5400000">
              <a:off x="7540756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 rot="-5400000">
              <a:off x="6852226" y="277891"/>
              <a:ext cx="476733" cy="825746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 rot="-5400000">
              <a:off x="5553199" y="611305"/>
              <a:ext cx="139273" cy="158917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3"/>
            <p:cNvSpPr/>
            <p:nvPr/>
          </p:nvSpPr>
          <p:spPr>
            <a:xfrm rot="-5400000">
              <a:off x="5886623" y="414843"/>
              <a:ext cx="476733" cy="551843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3"/>
            <p:cNvSpPr/>
            <p:nvPr/>
          </p:nvSpPr>
          <p:spPr>
            <a:xfrm rot="-5400000">
              <a:off x="8404961" y="653513"/>
              <a:ext cx="953448" cy="551271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3"/>
            <p:cNvSpPr/>
            <p:nvPr/>
          </p:nvSpPr>
          <p:spPr>
            <a:xfrm rot="-5400000">
              <a:off x="8230422" y="276739"/>
              <a:ext cx="476733" cy="828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 rot="-5400000">
              <a:off x="7817551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3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3"/>
            <p:cNvSpPr/>
            <p:nvPr/>
          </p:nvSpPr>
          <p:spPr>
            <a:xfrm rot="-5400000">
              <a:off x="7163986" y="515124"/>
              <a:ext cx="953448" cy="828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" name="Google Shape;73;p13"/>
          <p:cNvSpPr txBox="1">
            <a:spLocks noGrp="1"/>
          </p:cNvSpPr>
          <p:nvPr>
            <p:ph type="ctrTitle"/>
          </p:nvPr>
        </p:nvSpPr>
        <p:spPr>
          <a:xfrm>
            <a:off x="4308049" y="2067485"/>
            <a:ext cx="32943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"/>
          </p:nvPr>
        </p:nvSpPr>
        <p:spPr>
          <a:xfrm>
            <a:off x="1868250" y="2708213"/>
            <a:ext cx="40203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5" name="Google Shape;75;p13"/>
          <p:cNvCxnSpPr/>
          <p:nvPr/>
        </p:nvCxnSpPr>
        <p:spPr>
          <a:xfrm>
            <a:off x="5123700" y="2607238"/>
            <a:ext cx="40203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6" name="Google Shape;76;p13"/>
          <p:cNvGrpSpPr/>
          <p:nvPr/>
        </p:nvGrpSpPr>
        <p:grpSpPr>
          <a:xfrm rot="10800000" flipH="1">
            <a:off x="-452991" y="-26651"/>
            <a:ext cx="2192143" cy="1495179"/>
            <a:chOff x="-293169" y="3658798"/>
            <a:chExt cx="2192143" cy="1495179"/>
          </a:xfrm>
        </p:grpSpPr>
        <p:sp>
          <p:nvSpPr>
            <p:cNvPr id="77" name="Google Shape;77;p13"/>
            <p:cNvSpPr/>
            <p:nvPr/>
          </p:nvSpPr>
          <p:spPr>
            <a:xfrm rot="5400000">
              <a:off x="566876" y="4718563"/>
              <a:ext cx="402082" cy="46501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3"/>
            <p:cNvSpPr/>
            <p:nvPr/>
          </p:nvSpPr>
          <p:spPr>
            <a:xfrm rot="5400000">
              <a:off x="813966" y="4749204"/>
              <a:ext cx="372910" cy="433031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 rot="5400000">
              <a:off x="1460748" y="4750112"/>
              <a:ext cx="372910" cy="431215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3"/>
            <p:cNvSpPr/>
            <p:nvPr/>
          </p:nvSpPr>
          <p:spPr>
            <a:xfrm rot="5400000">
              <a:off x="1135098" y="4642762"/>
              <a:ext cx="376514" cy="645915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3"/>
            <p:cNvSpPr/>
            <p:nvPr/>
          </p:nvSpPr>
          <p:spPr>
            <a:xfrm rot="5400000">
              <a:off x="813065" y="4375410"/>
              <a:ext cx="374712" cy="433031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3"/>
            <p:cNvSpPr/>
            <p:nvPr/>
          </p:nvSpPr>
          <p:spPr>
            <a:xfrm rot="5400000">
              <a:off x="597469" y="4376325"/>
              <a:ext cx="374712" cy="431202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3"/>
            <p:cNvSpPr/>
            <p:nvPr/>
          </p:nvSpPr>
          <p:spPr>
            <a:xfrm rot="5400000">
              <a:off x="813966" y="4749204"/>
              <a:ext cx="372910" cy="433031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3"/>
            <p:cNvSpPr/>
            <p:nvPr/>
          </p:nvSpPr>
          <p:spPr>
            <a:xfrm rot="5400000">
              <a:off x="1460754" y="4002531"/>
              <a:ext cx="372896" cy="431215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3"/>
            <p:cNvSpPr/>
            <p:nvPr/>
          </p:nvSpPr>
          <p:spPr>
            <a:xfrm rot="5400000">
              <a:off x="1128547" y="3961854"/>
              <a:ext cx="174931" cy="20159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3"/>
            <p:cNvSpPr/>
            <p:nvPr/>
          </p:nvSpPr>
          <p:spPr>
            <a:xfrm rot="5400000">
              <a:off x="1770825" y="4018351"/>
              <a:ext cx="118427" cy="137871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3"/>
            <p:cNvSpPr/>
            <p:nvPr/>
          </p:nvSpPr>
          <p:spPr>
            <a:xfrm rot="5400000">
              <a:off x="1135999" y="4268968"/>
              <a:ext cx="374712" cy="645915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3"/>
            <p:cNvSpPr/>
            <p:nvPr/>
          </p:nvSpPr>
          <p:spPr>
            <a:xfrm rot="5400000">
              <a:off x="1459847" y="4376318"/>
              <a:ext cx="374712" cy="431215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 rot="5400000">
              <a:off x="167191" y="4002531"/>
              <a:ext cx="372896" cy="431215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 rot="5400000">
              <a:off x="-264008" y="3629645"/>
              <a:ext cx="372910" cy="431215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 rot="5400000">
              <a:off x="-49317" y="4160717"/>
              <a:ext cx="374712" cy="862417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 rot="5400000">
              <a:off x="380972" y="4376325"/>
              <a:ext cx="374712" cy="431202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3"/>
            <p:cNvSpPr/>
            <p:nvPr/>
          </p:nvSpPr>
          <p:spPr>
            <a:xfrm rot="5400000">
              <a:off x="519274" y="4454515"/>
              <a:ext cx="747608" cy="647717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3"/>
            <p:cNvSpPr/>
            <p:nvPr/>
          </p:nvSpPr>
          <p:spPr>
            <a:xfrm rot="5400000">
              <a:off x="139325" y="4533617"/>
              <a:ext cx="374712" cy="862403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hyperlink" Target="http://sddec20-14.sd.ece.iastate.edu/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ctrTitle"/>
          </p:nvPr>
        </p:nvSpPr>
        <p:spPr>
          <a:xfrm>
            <a:off x="5066025" y="1171300"/>
            <a:ext cx="3795900" cy="1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2400" b="1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Introduction of Real-World Signals and Systems</a:t>
            </a:r>
            <a:r>
              <a:rPr lang="en" sz="2400" b="1">
                <a:solidFill>
                  <a:srgbClr val="CC412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lang="en" sz="2400">
                <a:solidFill>
                  <a:srgbClr val="CC412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into ECpE DSP Laboratory Curriculum</a:t>
            </a:r>
            <a:endParaRPr sz="2400">
              <a:solidFill>
                <a:srgbClr val="CC4125"/>
              </a:solidFill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5066025" y="2691700"/>
            <a:ext cx="26940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Members:</a:t>
            </a:r>
            <a:endParaRPr dirty="0">
              <a:solidFill>
                <a:srgbClr val="99999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Brady A.            Max K.</a:t>
            </a: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Sam B.                Emily L.</a:t>
            </a: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Mitchell H.      Isaac R.</a:t>
            </a: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270825" y="4080200"/>
            <a:ext cx="4701600" cy="7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Advisor:</a:t>
            </a: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	Matthew Post</a:t>
            </a: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Client:</a:t>
            </a:r>
            <a:r>
              <a:rPr lang="en">
                <a:solidFill>
                  <a:srgbClr val="B7B7B7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	Matthew Post</a:t>
            </a:r>
            <a:b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</a:br>
            <a:r>
              <a:rPr lang="en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Website:  </a:t>
            </a: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lang="en" u="sng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  <a:hlinkClick r:id="rId5"/>
              </a:rPr>
              <a:t>http://sddec20-14.sd.ece.iastate.edu/</a:t>
            </a: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2" name="slide 1_ren" descr="slide 1_ren">
            <a:hlinkClick r:id="" action="ppaction://media"/>
            <a:extLst>
              <a:ext uri="{FF2B5EF4-FFF2-40B4-BE49-F238E27FC236}">
                <a16:creationId xmlns:a16="http://schemas.microsoft.com/office/drawing/2014/main" id="{59254913-77BA-D14C-88D2-4D6816A2C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5225" y="180081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WhyDAQ?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95" name="Google Shape;195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54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University-developed platform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Designed with the ECpE DSP curriculum in mind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15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Open source software, written in industry standard Python and MATLAB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15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Expandable to fill teaching needs of many classes in both lecture and lab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15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Fully programmable Xilinx FPGA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15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Compatible with industry standard lab tools, designed for Digilent Analog Discovery multi-function instrument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15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Total BOM cost of </a:t>
            </a:r>
            <a:r>
              <a:rPr lang="en">
                <a:solidFill>
                  <a:srgbClr val="FBBC04"/>
                </a:solidFill>
              </a:rPr>
              <a:t>~$500</a:t>
            </a:r>
            <a:r>
              <a:rPr lang="en">
                <a:solidFill>
                  <a:srgbClr val="D9D9D9"/>
                </a:solidFill>
              </a:rPr>
              <a:t> 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150"/>
              </a:spcBef>
              <a:spcAft>
                <a:spcPts val="150"/>
              </a:spcAft>
              <a:buClr>
                <a:srgbClr val="D9D9D9"/>
              </a:buClr>
              <a:buSzPts val="1400"/>
              <a:buChar char="■"/>
            </a:pPr>
            <a:r>
              <a:rPr lang="en">
                <a:solidFill>
                  <a:srgbClr val="D9D9D9"/>
                </a:solidFill>
              </a:rPr>
              <a:t>Includes Digilent Analog Discovery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196" name="Google Shape;196;p23"/>
          <p:cNvPicPr preferRelativeResize="0"/>
          <p:nvPr/>
        </p:nvPicPr>
        <p:blipFill rotWithShape="1">
          <a:blip r:embed="rId5">
            <a:alphaModFix/>
          </a:blip>
          <a:srcRect t="21960" b="20125"/>
          <a:stretch/>
        </p:blipFill>
        <p:spPr>
          <a:xfrm>
            <a:off x="6253075" y="789450"/>
            <a:ext cx="1769500" cy="136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3"/>
          <p:cNvSpPr txBox="1"/>
          <p:nvPr/>
        </p:nvSpPr>
        <p:spPr>
          <a:xfrm>
            <a:off x="6058425" y="2056275"/>
            <a:ext cx="2158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FEFE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Figure 4: Xilinx Zybo Z7</a:t>
            </a:r>
            <a:endParaRPr sz="1000">
              <a:solidFill>
                <a:srgbClr val="EFEFE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98" name="Google Shape;198;p23"/>
          <p:cNvSpPr txBox="1"/>
          <p:nvPr/>
        </p:nvSpPr>
        <p:spPr>
          <a:xfrm>
            <a:off x="6058425" y="4457475"/>
            <a:ext cx="2158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FEFE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Figure 5: Digilent Analog Discovery 2</a:t>
            </a:r>
            <a:endParaRPr sz="1000">
              <a:solidFill>
                <a:srgbClr val="EFEFE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199" name="Google Shape;19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5325" y="2632475"/>
            <a:ext cx="1825000" cy="18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iley Slide 10" descr="Kiley Slide 10">
            <a:hlinkClick r:id="" action="ppaction://media"/>
            <a:extLst>
              <a:ext uri="{FF2B5EF4-FFF2-40B4-BE49-F238E27FC236}">
                <a16:creationId xmlns:a16="http://schemas.microsoft.com/office/drawing/2014/main" id="{3D14A52D-EE2E-064E-95A0-FFEA0B7E3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9697" y="3830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Potential Risks &amp; Mitigation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06" name="Google Shape;206;p24"/>
          <p:cNvSpPr txBox="1">
            <a:spLocks noGrp="1"/>
          </p:cNvSpPr>
          <p:nvPr>
            <p:ph type="body" idx="1"/>
          </p:nvPr>
        </p:nvSpPr>
        <p:spPr>
          <a:xfrm>
            <a:off x="311700" y="1125725"/>
            <a:ext cx="8697600" cy="3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Risk: </a:t>
            </a:r>
            <a:r>
              <a:rPr lang="en">
                <a:solidFill>
                  <a:srgbClr val="D9D9D9"/>
                </a:solidFill>
              </a:rPr>
              <a:t>Components of the CyDAQ are damaged due to student abuse</a:t>
            </a:r>
            <a:br>
              <a:rPr lang="en">
                <a:solidFill>
                  <a:srgbClr val="D9D9D9"/>
                </a:solidFill>
              </a:rPr>
            </a:b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Mitigation:</a:t>
            </a:r>
            <a:r>
              <a:rPr lang="en" b="1">
                <a:solidFill>
                  <a:srgbClr val="CC4125"/>
                </a:solidFill>
              </a:rPr>
              <a:t> </a:t>
            </a:r>
            <a:r>
              <a:rPr lang="en">
                <a:solidFill>
                  <a:srgbClr val="D9D9D9"/>
                </a:solidFill>
              </a:rPr>
              <a:t>CyDAQ and FPGA are enclosed in a transparent polycarbonate box</a:t>
            </a:r>
            <a:endParaRPr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br>
              <a:rPr lang="en" b="1">
                <a:solidFill>
                  <a:srgbClr val="CC4125"/>
                </a:solidFill>
              </a:rPr>
            </a:b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Risk:</a:t>
            </a:r>
            <a:r>
              <a:rPr lang="en">
                <a:solidFill>
                  <a:srgbClr val="D9D9D9"/>
                </a:solidFill>
              </a:rPr>
              <a:t> FPGA is damaged by the addition of incorrectly added hardware components</a:t>
            </a:r>
            <a:br>
              <a:rPr lang="en">
                <a:solidFill>
                  <a:srgbClr val="D9D9D9"/>
                </a:solidFill>
              </a:rPr>
            </a:b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Mitigation: </a:t>
            </a:r>
            <a:r>
              <a:rPr lang="en">
                <a:solidFill>
                  <a:srgbClr val="D9D9D9"/>
                </a:solidFill>
              </a:rPr>
              <a:t>Team members read datasheets and become knowledgeable about components and pinouts before connecting to the FPGA</a:t>
            </a:r>
            <a:endParaRPr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 b="1">
                <a:solidFill>
                  <a:srgbClr val="CC4125"/>
                </a:solidFill>
              </a:rPr>
            </a:b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Risk:</a:t>
            </a:r>
            <a:r>
              <a:rPr lang="en" b="1">
                <a:solidFill>
                  <a:srgbClr val="CC4125"/>
                </a:solidFill>
              </a:rPr>
              <a:t> </a:t>
            </a:r>
            <a:r>
              <a:rPr lang="en">
                <a:solidFill>
                  <a:srgbClr val="D9D9D9"/>
                </a:solidFill>
              </a:rPr>
              <a:t>Hardware component delays due to COVID-19</a:t>
            </a:r>
            <a:br>
              <a:rPr lang="en">
                <a:solidFill>
                  <a:srgbClr val="D9D9D9"/>
                </a:solidFill>
              </a:rPr>
            </a:b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Mitigation:</a:t>
            </a:r>
            <a:r>
              <a:rPr lang="en">
                <a:solidFill>
                  <a:srgbClr val="D9D9D9"/>
                </a:solidFill>
              </a:rPr>
              <a:t> Team members order components early and expect delays in shipping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2" name="slide 11_ren" descr="slide 11_ren">
            <a:hlinkClick r:id="" action="ppaction://media"/>
            <a:extLst>
              <a:ext uri="{FF2B5EF4-FFF2-40B4-BE49-F238E27FC236}">
                <a16:creationId xmlns:a16="http://schemas.microsoft.com/office/drawing/2014/main" id="{79C4BB44-82AE-5342-A2E7-C4341658F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833" y="414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BOM Cost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13" name="Google Shape;21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BBC0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BBC04"/>
              </a:solidFill>
            </a:endParaRPr>
          </a:p>
        </p:txBody>
      </p:sp>
      <p:graphicFrame>
        <p:nvGraphicFramePr>
          <p:cNvPr id="214" name="Google Shape;214;p25"/>
          <p:cNvGraphicFramePr/>
          <p:nvPr/>
        </p:nvGraphicFramePr>
        <p:xfrm>
          <a:off x="1535525" y="1117160"/>
          <a:ext cx="5827400" cy="3352288"/>
        </p:xfrm>
        <a:graphic>
          <a:graphicData uri="http://schemas.openxmlformats.org/drawingml/2006/table">
            <a:tbl>
              <a:tblPr>
                <a:noFill/>
                <a:tableStyleId>{C7FD6EFB-E500-45CE-829C-28694EC7EEEA}</a:tableStyleId>
              </a:tblPr>
              <a:tblGrid>
                <a:gridCol w="364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Part</a:t>
                      </a:r>
                      <a:endParaRPr sz="21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</a:t>
                      </a:r>
                      <a:endParaRPr sz="21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PCB Components</a:t>
                      </a:r>
                      <a:endParaRPr sz="17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$112.29</a:t>
                      </a:r>
                      <a:endParaRPr sz="17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Enclosure</a:t>
                      </a:r>
                      <a:endParaRPr sz="17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$22.60</a:t>
                      </a:r>
                      <a:endParaRPr sz="17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Mounting Hardware</a:t>
                      </a:r>
                      <a:endParaRPr sz="17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$16.39</a:t>
                      </a:r>
                      <a:endParaRPr sz="17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Zybo Z7</a:t>
                      </a:r>
                      <a:endParaRPr sz="17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$199.00</a:t>
                      </a:r>
                      <a:endParaRPr sz="17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Digilent Analog Discovery 2 (DAD)</a:t>
                      </a:r>
                      <a:endParaRPr sz="1000"/>
                    </a:p>
                  </a:txBody>
                  <a:tcPr marL="9525" marR="9525" marT="95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$279.00</a:t>
                      </a:r>
                      <a:endParaRPr sz="17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525" marR="9525" marT="95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525" marR="9525" marT="9525" marB="91425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9C57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(without DAD)</a:t>
                      </a:r>
                      <a:endParaRPr sz="1700">
                        <a:solidFill>
                          <a:srgbClr val="9C57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9C57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$350.28</a:t>
                      </a:r>
                      <a:endParaRPr sz="1700">
                        <a:solidFill>
                          <a:srgbClr val="9C57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9C57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(with DAD)</a:t>
                      </a:r>
                      <a:endParaRPr sz="2100">
                        <a:solidFill>
                          <a:srgbClr val="9C57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9C57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$629.28</a:t>
                      </a:r>
                      <a:endParaRPr sz="2100">
                        <a:solidFill>
                          <a:srgbClr val="9C57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Rex slide 12" descr="Rex slide 12">
            <a:hlinkClick r:id="" action="ppaction://media"/>
            <a:extLst>
              <a:ext uri="{FF2B5EF4-FFF2-40B4-BE49-F238E27FC236}">
                <a16:creationId xmlns:a16="http://schemas.microsoft.com/office/drawing/2014/main" id="{CF138C98-08F8-904A-9CE8-F85A97CFE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6978" y="3396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Project Schedule	</a:t>
            </a:r>
            <a:endParaRPr dirty="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21" name="Google Shape;22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775" y="1017725"/>
            <a:ext cx="7886450" cy="408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iley Slide 13" descr="Kiley Slide 13">
            <a:hlinkClick r:id="" action="ppaction://media"/>
            <a:extLst>
              <a:ext uri="{FF2B5EF4-FFF2-40B4-BE49-F238E27FC236}">
                <a16:creationId xmlns:a16="http://schemas.microsoft.com/office/drawing/2014/main" id="{7B18D769-693D-5145-86CF-ECED8BB0B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5562" y="32733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/>
          <p:nvPr/>
        </p:nvSpPr>
        <p:spPr>
          <a:xfrm>
            <a:off x="142000" y="1551925"/>
            <a:ext cx="1467000" cy="2143800"/>
          </a:xfrm>
          <a:prstGeom prst="roundRect">
            <a:avLst>
              <a:gd name="adj" fmla="val 5981"/>
            </a:avLst>
          </a:prstGeom>
          <a:solidFill>
            <a:srgbClr val="6D9EEB">
              <a:alpha val="4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7"/>
          <p:cNvSpPr/>
          <p:nvPr/>
        </p:nvSpPr>
        <p:spPr>
          <a:xfrm>
            <a:off x="6371124" y="1644111"/>
            <a:ext cx="2002200" cy="2007000"/>
          </a:xfrm>
          <a:prstGeom prst="roundRect">
            <a:avLst>
              <a:gd name="adj" fmla="val 16667"/>
            </a:avLst>
          </a:prstGeom>
          <a:solidFill>
            <a:srgbClr val="D5A6BD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GUI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4701125" y="1682957"/>
            <a:ext cx="981600" cy="2012700"/>
          </a:xfrm>
          <a:prstGeom prst="roundRect">
            <a:avLst>
              <a:gd name="adj" fmla="val 16667"/>
            </a:avLst>
          </a:prstGeom>
          <a:solidFill>
            <a:srgbClr val="B6D7A8">
              <a:alpha val="60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30" name="Google Shape;230;p27"/>
          <p:cNvSpPr/>
          <p:nvPr/>
        </p:nvSpPr>
        <p:spPr>
          <a:xfrm>
            <a:off x="2148750" y="1682970"/>
            <a:ext cx="1500300" cy="2012700"/>
          </a:xfrm>
          <a:prstGeom prst="roundRect">
            <a:avLst>
              <a:gd name="adj" fmla="val 16667"/>
            </a:avLst>
          </a:prstGeom>
          <a:solidFill>
            <a:srgbClr val="E06666">
              <a:alpha val="5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31" name="Google Shape;231;p27"/>
          <p:cNvSpPr txBox="1">
            <a:spLocks noGrp="1"/>
          </p:cNvSpPr>
          <p:nvPr>
            <p:ph type="title"/>
          </p:nvPr>
        </p:nvSpPr>
        <p:spPr>
          <a:xfrm>
            <a:off x="310919" y="440594"/>
            <a:ext cx="31206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Fundamentals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2237990" y="1493050"/>
            <a:ext cx="1500300" cy="20127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CyDAQ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4759506" y="1493050"/>
            <a:ext cx="981600" cy="20127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Zybo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6480650" y="1484200"/>
            <a:ext cx="2002200" cy="2007000"/>
          </a:xfrm>
          <a:prstGeom prst="roundRect">
            <a:avLst>
              <a:gd name="adj" fmla="val 16667"/>
            </a:avLst>
          </a:pr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PC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35" name="Google Shape;235;p27"/>
          <p:cNvSpPr/>
          <p:nvPr/>
        </p:nvSpPr>
        <p:spPr>
          <a:xfrm>
            <a:off x="207925" y="1493050"/>
            <a:ext cx="1467000" cy="3678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1st Order High Pass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207800" y="1860799"/>
            <a:ext cx="1467000" cy="3597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1st Order Low Pass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207925" y="2206439"/>
            <a:ext cx="1467000" cy="3597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2nd Order Band Pass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207925" y="2560007"/>
            <a:ext cx="1467000" cy="3597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6th Order High Pass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39" name="Google Shape;239;p27"/>
          <p:cNvSpPr/>
          <p:nvPr/>
        </p:nvSpPr>
        <p:spPr>
          <a:xfrm>
            <a:off x="207925" y="2919855"/>
            <a:ext cx="1467000" cy="3597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6th Order Low Pass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207925" y="3279702"/>
            <a:ext cx="1467000" cy="3597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6th Order Band Pass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41" name="Google Shape;241;p27"/>
          <p:cNvSpPr/>
          <p:nvPr/>
        </p:nvSpPr>
        <p:spPr>
          <a:xfrm>
            <a:off x="1751125" y="1495750"/>
            <a:ext cx="321300" cy="2143800"/>
          </a:xfrm>
          <a:prstGeom prst="rightBrace">
            <a:avLst>
              <a:gd name="adj1" fmla="val 50000"/>
              <a:gd name="adj2" fmla="val 49694"/>
            </a:avLst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EFEF"/>
              </a:solidFill>
            </a:endParaRPr>
          </a:p>
        </p:txBody>
      </p:sp>
      <p:sp>
        <p:nvSpPr>
          <p:cNvPr id="242" name="Google Shape;242;p27"/>
          <p:cNvSpPr/>
          <p:nvPr/>
        </p:nvSpPr>
        <p:spPr>
          <a:xfrm>
            <a:off x="2846350" y="1682950"/>
            <a:ext cx="1281300" cy="807600"/>
          </a:xfrm>
          <a:prstGeom prst="roundRect">
            <a:avLst>
              <a:gd name="adj" fmla="val 16667"/>
            </a:avLst>
          </a:prstGeom>
          <a:solidFill>
            <a:srgbClr val="FFAB40">
              <a:alpha val="5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2934700" y="1551925"/>
            <a:ext cx="1281300" cy="80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Sample Output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2846350" y="2671300"/>
            <a:ext cx="1281300" cy="807600"/>
          </a:xfrm>
          <a:prstGeom prst="roundRect">
            <a:avLst>
              <a:gd name="adj" fmla="val 16667"/>
            </a:avLst>
          </a:prstGeom>
          <a:solidFill>
            <a:srgbClr val="FFD966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2934700" y="2566150"/>
            <a:ext cx="1281300" cy="8076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Signal Input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4211800" y="1763950"/>
            <a:ext cx="4893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7"/>
          <p:cNvSpPr/>
          <p:nvPr/>
        </p:nvSpPr>
        <p:spPr>
          <a:xfrm rot="10800000">
            <a:off x="4221100" y="2825200"/>
            <a:ext cx="4791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/>
          <p:nvPr/>
        </p:nvSpPr>
        <p:spPr>
          <a:xfrm>
            <a:off x="6129750" y="2221625"/>
            <a:ext cx="1281300" cy="807600"/>
          </a:xfrm>
          <a:prstGeom prst="roundRect">
            <a:avLst>
              <a:gd name="adj" fmla="val 16667"/>
            </a:avLst>
          </a:prstGeom>
          <a:solidFill>
            <a:srgbClr val="8E7CC3">
              <a:alpha val="5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6205950" y="2106075"/>
            <a:ext cx="1281300" cy="807600"/>
          </a:xfrm>
          <a:prstGeom prst="roundRect">
            <a:avLst>
              <a:gd name="adj" fmla="val 16667"/>
            </a:avLst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Python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50" name="Google Shape;250;p27"/>
          <p:cNvSpPr/>
          <p:nvPr/>
        </p:nvSpPr>
        <p:spPr>
          <a:xfrm>
            <a:off x="7762200" y="2221625"/>
            <a:ext cx="1281300" cy="807600"/>
          </a:xfrm>
          <a:prstGeom prst="roundRect">
            <a:avLst>
              <a:gd name="adj" fmla="val 16667"/>
            </a:avLst>
          </a:prstGeom>
          <a:solidFill>
            <a:srgbClr val="3D85C6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51" name="Google Shape;251;p27"/>
          <p:cNvSpPr/>
          <p:nvPr/>
        </p:nvSpPr>
        <p:spPr>
          <a:xfrm>
            <a:off x="7838400" y="2106075"/>
            <a:ext cx="1281300" cy="8076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MATLAB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5717848" y="2288925"/>
            <a:ext cx="4119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7"/>
          <p:cNvSpPr/>
          <p:nvPr/>
        </p:nvSpPr>
        <p:spPr>
          <a:xfrm>
            <a:off x="7487249" y="2266750"/>
            <a:ext cx="2748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7"/>
          <p:cNvSpPr/>
          <p:nvPr/>
        </p:nvSpPr>
        <p:spPr>
          <a:xfrm rot="10800000">
            <a:off x="5738175" y="2671300"/>
            <a:ext cx="3891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7"/>
          <p:cNvSpPr/>
          <p:nvPr/>
        </p:nvSpPr>
        <p:spPr>
          <a:xfrm rot="10800000">
            <a:off x="7478550" y="2620750"/>
            <a:ext cx="2985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7"/>
          <p:cNvSpPr/>
          <p:nvPr/>
        </p:nvSpPr>
        <p:spPr>
          <a:xfrm rot="-5400000">
            <a:off x="3628450" y="3573700"/>
            <a:ext cx="4791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7"/>
          <p:cNvSpPr/>
          <p:nvPr/>
        </p:nvSpPr>
        <p:spPr>
          <a:xfrm>
            <a:off x="3183175" y="4022900"/>
            <a:ext cx="1281300" cy="807600"/>
          </a:xfrm>
          <a:prstGeom prst="roundRect">
            <a:avLst>
              <a:gd name="adj" fmla="val 16667"/>
            </a:avLst>
          </a:prstGeom>
          <a:solidFill>
            <a:srgbClr val="E69138">
              <a:alpha val="631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3271525" y="3917750"/>
            <a:ext cx="1281300" cy="807600"/>
          </a:xfrm>
          <a:prstGeom prst="roundRect">
            <a:avLst>
              <a:gd name="adj" fmla="val 16667"/>
            </a:avLst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Analog Sensor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" name="CyDAQFund" descr="CyDAQFund">
            <a:hlinkClick r:id="" action="ppaction://media"/>
            <a:extLst>
              <a:ext uri="{FF2B5EF4-FFF2-40B4-BE49-F238E27FC236}">
                <a16:creationId xmlns:a16="http://schemas.microsoft.com/office/drawing/2014/main" id="{073E46BB-06ED-AE40-B744-833B6EF56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3175" y="39476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Fundamentals - CyDAQ Hardware</a:t>
            </a:r>
            <a:endParaRPr sz="29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65" name="Google Shape;265;p28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Analog Signal Flow Control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Input select configurable through I2C controlled multiplexers.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Input level shifting and impedance isolation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Output filtering and impedance isolation</a:t>
            </a:r>
            <a:endParaRPr>
              <a:solidFill>
                <a:srgbClr val="D9D9D9"/>
              </a:solidFill>
            </a:endParaRPr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Analog Filter Configuration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Signal band-limiting configurable through I2C controlled solid-state potentiometers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Filter order stacking and corner selection programmable from FPGA platform</a:t>
            </a:r>
            <a:endParaRPr>
              <a:solidFill>
                <a:srgbClr val="D9D9D9"/>
              </a:solidFill>
            </a:endParaRPr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Digital Signal Processing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Analog to digital Conversion through FPGA XADC input driver / level shifter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Digital to analog Conversion through SPI fed external DAC integrated circuit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2" name="Fundamental Hardware (online-audio-converter.com)" descr="Fundamental Hardware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A58938F3-FCCE-C94A-A1A8-828FD2644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6819" y="39105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 err="1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</a:t>
            </a:r>
            <a:r>
              <a:rPr lang="en" sz="2900" dirty="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Fundamentals - </a:t>
            </a:r>
            <a:r>
              <a:rPr lang="en" sz="2900" dirty="0" err="1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Zybo</a:t>
            </a:r>
            <a:r>
              <a:rPr lang="en" sz="2900" dirty="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Firmware</a:t>
            </a:r>
            <a:endParaRPr sz="2900" dirty="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72" name="Google Shape;27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Single-Core ARM Application</a:t>
            </a:r>
            <a:endParaRPr b="1" dirty="0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 dirty="0">
                <a:solidFill>
                  <a:srgbClr val="D9D9D9"/>
                </a:solidFill>
              </a:rPr>
              <a:t>Handles scheduling logic, sampling, and PC software interface</a:t>
            </a:r>
            <a:endParaRPr dirty="0"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 dirty="0" err="1">
                <a:solidFill>
                  <a:srgbClr val="D9D9D9"/>
                </a:solidFill>
              </a:rPr>
              <a:t>FreeRTOS</a:t>
            </a:r>
            <a:r>
              <a:rPr lang="en" dirty="0">
                <a:solidFill>
                  <a:srgbClr val="D9D9D9"/>
                </a:solidFill>
              </a:rPr>
              <a:t> operating system to allow parallel operations</a:t>
            </a:r>
            <a:endParaRPr dirty="0">
              <a:solidFill>
                <a:srgbClr val="D9D9D9"/>
              </a:solidFill>
            </a:endParaRPr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FPGA Programmable Logic cores</a:t>
            </a:r>
            <a:endParaRPr b="1" dirty="0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 dirty="0">
                <a:solidFill>
                  <a:srgbClr val="D9D9D9"/>
                </a:solidFill>
              </a:rPr>
              <a:t>XADC core performs 1MS/s sampling</a:t>
            </a:r>
            <a:endParaRPr dirty="0"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 dirty="0">
                <a:solidFill>
                  <a:srgbClr val="D9D9D9"/>
                </a:solidFill>
              </a:rPr>
              <a:t>AXI GPIO cores allow general sensor interfaces</a:t>
            </a:r>
            <a:endParaRPr dirty="0"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 dirty="0">
                <a:solidFill>
                  <a:srgbClr val="D9D9D9"/>
                </a:solidFill>
              </a:rPr>
              <a:t>Other custom-made cores added as necessary for labs</a:t>
            </a:r>
            <a:endParaRPr dirty="0"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■"/>
            </a:pPr>
            <a:r>
              <a:rPr lang="en" dirty="0">
                <a:solidFill>
                  <a:srgbClr val="D9D9D9"/>
                </a:solidFill>
              </a:rPr>
              <a:t>Flexible firmware is a key feature of </a:t>
            </a:r>
            <a:r>
              <a:rPr lang="en" dirty="0" err="1">
                <a:solidFill>
                  <a:srgbClr val="D9D9D9"/>
                </a:solidFill>
              </a:rPr>
              <a:t>CyDAQ</a:t>
            </a:r>
            <a:endParaRPr dirty="0">
              <a:solidFill>
                <a:srgbClr val="D9D9D9"/>
              </a:solidFill>
            </a:endParaRPr>
          </a:p>
        </p:txBody>
      </p:sp>
      <p:pic>
        <p:nvPicPr>
          <p:cNvPr id="2" name="zybo_firmware" descr="zybo_firmware">
            <a:hlinkClick r:id="" action="ppaction://media"/>
            <a:extLst>
              <a:ext uri="{FF2B5EF4-FFF2-40B4-BE49-F238E27FC236}">
                <a16:creationId xmlns:a16="http://schemas.microsoft.com/office/drawing/2014/main" id="{358580D3-CAE5-9047-9123-2237D191B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2319" y="39105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Fundamentals - PC Software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79" name="Google Shape;279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62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MATLAB Front-end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Handles user interactions through buttons, text boxes, and selectors to configure and sample the board.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Sampled data can be exported to .csv or .mat file</a:t>
            </a:r>
            <a:endParaRPr>
              <a:solidFill>
                <a:srgbClr val="D9D9D9"/>
              </a:solidFill>
            </a:endParaRPr>
          </a:p>
          <a:p>
            <a:pPr marL="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Python Back-end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Verification of the given parameters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Communication to the Zybo FPGA over USB.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280" name="Google Shape;28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3625" y="1017725"/>
            <a:ext cx="3023400" cy="24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 txBox="1"/>
          <p:nvPr/>
        </p:nvSpPr>
        <p:spPr>
          <a:xfrm>
            <a:off x="5663625" y="3480625"/>
            <a:ext cx="2158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FEFE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Figure 6: GUI Start Page</a:t>
            </a:r>
            <a:endParaRPr sz="1000">
              <a:solidFill>
                <a:srgbClr val="EFEFE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" name="PCSoft" descr="PCSoft">
            <a:hlinkClick r:id="" action="ppaction://media"/>
            <a:extLst>
              <a:ext uri="{FF2B5EF4-FFF2-40B4-BE49-F238E27FC236}">
                <a16:creationId xmlns:a16="http://schemas.microsoft.com/office/drawing/2014/main" id="{940C1574-9751-7A4C-8E62-0C3A1805B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538" y="4024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Technology Platforms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88" name="Google Shape;288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Hardware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Low-noise Switch Mode Power Supplies (SMPS PMICs)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I2C configurable solid state potentiometers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I2C configurable signal routing multiplexers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Zybo FPGA development board direct mount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UART Serial PC connectivity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SPI Digital to Analog Conversion capability expansion</a:t>
            </a:r>
            <a:endParaRPr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Software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Python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MATLAB App Designer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JSON</a:t>
            </a:r>
            <a:endParaRPr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" name="Technology Platforms (online-audio-converter.com)" descr="Technology Platforms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3BFCE007-E976-C34B-A1B2-B5F03BB27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8242" y="39105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Test Plan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95" name="Google Shape;295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Software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Unit Testing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■"/>
            </a:pPr>
            <a:r>
              <a:rPr lang="en">
                <a:solidFill>
                  <a:srgbClr val="D9D9D9"/>
                </a:solidFill>
              </a:rPr>
              <a:t>Testing each function such that no input yields an unexpected output or error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■"/>
            </a:pPr>
            <a:r>
              <a:rPr lang="en">
                <a:solidFill>
                  <a:srgbClr val="D9D9D9"/>
                </a:solidFill>
              </a:rPr>
              <a:t>Code coverage goal should be ~90%</a:t>
            </a:r>
            <a:endParaRPr>
              <a:solidFill>
                <a:srgbClr val="D9D9D9"/>
              </a:solidFill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UI Testing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■"/>
            </a:pPr>
            <a:r>
              <a:rPr lang="en">
                <a:solidFill>
                  <a:srgbClr val="D9D9D9"/>
                </a:solidFill>
              </a:rPr>
              <a:t>Testing the interaction of the UI components leads to the correct state of the program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■"/>
            </a:pPr>
            <a:r>
              <a:rPr lang="en">
                <a:solidFill>
                  <a:srgbClr val="D9D9D9"/>
                </a:solidFill>
              </a:rPr>
              <a:t>Most commonly used UI components should be tested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■"/>
            </a:pPr>
            <a:r>
              <a:rPr lang="en">
                <a:solidFill>
                  <a:srgbClr val="D9D9D9"/>
                </a:solidFill>
              </a:rPr>
              <a:t>Chances of catching an error is low, but highly valuable if one is found.</a:t>
            </a:r>
            <a:endParaRPr>
              <a:solidFill>
                <a:srgbClr val="D9D9D9"/>
              </a:solidFill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Integration Testing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■"/>
            </a:pPr>
            <a:r>
              <a:rPr lang="en">
                <a:solidFill>
                  <a:srgbClr val="D9D9D9"/>
                </a:solidFill>
              </a:rPr>
              <a:t>Build tests such that interaction between components is sound during test runs, but also runtime tests occur incase connection is broken or cannot be established and contingencies must be dispensed.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2" name="Testing" descr="Testing">
            <a:hlinkClick r:id="" action="ppaction://media"/>
            <a:extLst>
              <a:ext uri="{FF2B5EF4-FFF2-40B4-BE49-F238E27FC236}">
                <a16:creationId xmlns:a16="http://schemas.microsoft.com/office/drawing/2014/main" id="{F36D4297-486F-3C40-AA36-5F79FA68E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9086" y="39669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Problem Statement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1"/>
          </p:nvPr>
        </p:nvSpPr>
        <p:spPr>
          <a:xfrm>
            <a:off x="1188750" y="1363925"/>
            <a:ext cx="6766500" cy="2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Conceptualizing the </a:t>
            </a:r>
            <a:r>
              <a:rPr lang="en">
                <a:solidFill>
                  <a:srgbClr val="CC4125"/>
                </a:solidFill>
              </a:rPr>
              <a:t>signals and systems curriculum</a:t>
            </a:r>
            <a:r>
              <a:rPr lang="en">
                <a:solidFill>
                  <a:srgbClr val="D9D9D9"/>
                </a:solidFill>
              </a:rPr>
              <a:t> at Iowa State University can be frustrating for new students.</a:t>
            </a:r>
            <a:endParaRPr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D9D9D9"/>
                </a:solidFill>
              </a:rPr>
              <a:t>The CyDAQ team seeks to </a:t>
            </a:r>
            <a:r>
              <a:rPr lang="en">
                <a:solidFill>
                  <a:srgbClr val="CC4125"/>
                </a:solidFill>
              </a:rPr>
              <a:t>redesign the signal processing laboratory curriculum</a:t>
            </a:r>
            <a:r>
              <a:rPr lang="en">
                <a:solidFill>
                  <a:srgbClr val="D9D9D9"/>
                </a:solidFill>
              </a:rPr>
              <a:t> using the CyDAQ teaching platform to help alleviate this frustration.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2" name="Rex slide 2" descr="Rex slide 2">
            <a:hlinkClick r:id="" action="ppaction://media"/>
            <a:extLst>
              <a:ext uri="{FF2B5EF4-FFF2-40B4-BE49-F238E27FC236}">
                <a16:creationId xmlns:a16="http://schemas.microsoft.com/office/drawing/2014/main" id="{CD87EAEF-D682-C24E-99EF-7C78E665F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8944" y="3780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Current Implementation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02" name="Google Shape;302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51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9D9D9"/>
                </a:solidFill>
              </a:rPr>
              <a:t> 	</a:t>
            </a:r>
            <a:r>
              <a:rPr lang="en" b="1" dirty="0" err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CyDAQ</a:t>
            </a:r>
            <a:r>
              <a:rPr lang="en" b="1" dirty="0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 Designed by ETG</a:t>
            </a:r>
            <a:endParaRPr b="1" dirty="0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 dirty="0">
                <a:solidFill>
                  <a:srgbClr val="D9D9D9"/>
                </a:solidFill>
              </a:rPr>
              <a:t>Single-process high-level firmware</a:t>
            </a:r>
            <a:endParaRPr dirty="0"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 dirty="0">
                <a:solidFill>
                  <a:srgbClr val="D9D9D9"/>
                </a:solidFill>
              </a:rPr>
              <a:t>Minimal GUI</a:t>
            </a:r>
            <a:endParaRPr dirty="0"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 dirty="0">
                <a:solidFill>
                  <a:srgbClr val="D9D9D9"/>
                </a:solidFill>
              </a:rPr>
              <a:t>Fully-featured filter board</a:t>
            </a:r>
            <a:endParaRPr dirty="0"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 dirty="0">
                <a:solidFill>
                  <a:srgbClr val="D9D9D9"/>
                </a:solidFill>
              </a:rPr>
              <a:t>Variety of interfacing options for peripheral hardware</a:t>
            </a:r>
            <a:endParaRPr dirty="0"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 dirty="0">
                <a:solidFill>
                  <a:srgbClr val="D9D9D9"/>
                </a:solidFill>
              </a:rPr>
              <a:t>Supply of base </a:t>
            </a:r>
            <a:r>
              <a:rPr lang="en" dirty="0" err="1">
                <a:solidFill>
                  <a:srgbClr val="D9D9D9"/>
                </a:solidFill>
              </a:rPr>
              <a:t>CyDAQ</a:t>
            </a:r>
            <a:r>
              <a:rPr lang="en" dirty="0">
                <a:solidFill>
                  <a:srgbClr val="D9D9D9"/>
                </a:solidFill>
              </a:rPr>
              <a:t> units fabricated and ready for deployment</a:t>
            </a:r>
            <a:br>
              <a:rPr lang="en" dirty="0">
                <a:solidFill>
                  <a:srgbClr val="D9D9D9"/>
                </a:solidFill>
              </a:rPr>
            </a:br>
            <a:endParaRPr dirty="0"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 dirty="0">
                <a:solidFill>
                  <a:srgbClr val="D9D9D9"/>
                </a:solidFill>
              </a:rPr>
              <a:t>No peripheral modules designed</a:t>
            </a:r>
            <a:endParaRPr dirty="0"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 dirty="0">
                <a:solidFill>
                  <a:srgbClr val="D9D9D9"/>
                </a:solidFill>
              </a:rPr>
              <a:t>No labs designed around the </a:t>
            </a:r>
            <a:r>
              <a:rPr lang="en" dirty="0" err="1">
                <a:solidFill>
                  <a:srgbClr val="D9D9D9"/>
                </a:solidFill>
              </a:rPr>
              <a:t>CyDAQ</a:t>
            </a:r>
            <a:endParaRPr dirty="0">
              <a:solidFill>
                <a:srgbClr val="D9D9D9"/>
              </a:solidFill>
            </a:endParaRPr>
          </a:p>
        </p:txBody>
      </p:sp>
      <p:pic>
        <p:nvPicPr>
          <p:cNvPr id="303" name="Google Shape;303;p33"/>
          <p:cNvPicPr preferRelativeResize="0"/>
          <p:nvPr/>
        </p:nvPicPr>
        <p:blipFill rotWithShape="1">
          <a:blip r:embed="rId5">
            <a:alphaModFix/>
          </a:blip>
          <a:srcRect l="6712" t="3643" r="5429" b="4588"/>
          <a:stretch/>
        </p:blipFill>
        <p:spPr>
          <a:xfrm>
            <a:off x="5262900" y="1324675"/>
            <a:ext cx="3569400" cy="2796600"/>
          </a:xfrm>
          <a:prstGeom prst="roundRect">
            <a:avLst>
              <a:gd name="adj" fmla="val 4171"/>
            </a:avLst>
          </a:prstGeom>
          <a:noFill/>
          <a:ln>
            <a:noFill/>
          </a:ln>
        </p:spPr>
      </p:pic>
      <p:sp>
        <p:nvSpPr>
          <p:cNvPr id="304" name="Google Shape;304;p33"/>
          <p:cNvSpPr txBox="1"/>
          <p:nvPr/>
        </p:nvSpPr>
        <p:spPr>
          <a:xfrm>
            <a:off x="5262900" y="4121275"/>
            <a:ext cx="2158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FEFE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Figure 7: CyDAQ in Polycarbonate Case</a:t>
            </a:r>
            <a:endParaRPr sz="1000">
              <a:solidFill>
                <a:srgbClr val="EFEFE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" name="Kiley slide 20" descr="Kiley slide 20">
            <a:hlinkClick r:id="" action="ppaction://media"/>
            <a:extLst>
              <a:ext uri="{FF2B5EF4-FFF2-40B4-BE49-F238E27FC236}">
                <a16:creationId xmlns:a16="http://schemas.microsoft.com/office/drawing/2014/main" id="{57BEA5C1-88F7-3843-A116-5B75D664B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0935" y="38960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Project Status (with respect to milestones)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11" name="Google Shape;311;p34"/>
          <p:cNvSpPr txBox="1">
            <a:spLocks noGrp="1"/>
          </p:cNvSpPr>
          <p:nvPr>
            <p:ph type="body" idx="1"/>
          </p:nvPr>
        </p:nvSpPr>
        <p:spPr>
          <a:xfrm>
            <a:off x="311700" y="11029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Hardware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DAC evaluation module completed and ready for characterization</a:t>
            </a:r>
            <a:endParaRPr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Parallel XADC passive input level shifter completed, tested, validated</a:t>
            </a:r>
            <a:endParaRPr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Software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The GUI is being laid out with integration with Python happening concurrently</a:t>
            </a:r>
            <a:endParaRPr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Labs: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Completion of ¾ labs for 224 and began conceptualizing lab documents for EE 324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Tested one lab with EE 224 students with feedback to be received after semester completion</a:t>
            </a:r>
            <a:endParaRPr sz="1600">
              <a:solidFill>
                <a:srgbClr val="D9D9D9"/>
              </a:solidFill>
            </a:endParaRPr>
          </a:p>
        </p:txBody>
      </p:sp>
      <p:pic>
        <p:nvPicPr>
          <p:cNvPr id="2" name="project_status" descr="project_status">
            <a:hlinkClick r:id="" action="ppaction://media"/>
            <a:extLst>
              <a:ext uri="{FF2B5EF4-FFF2-40B4-BE49-F238E27FC236}">
                <a16:creationId xmlns:a16="http://schemas.microsoft.com/office/drawing/2014/main" id="{FEF4E5D8-9205-194C-9B63-931CECC54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1620" y="36847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5"/>
          <p:cNvSpPr txBox="1">
            <a:spLocks noGrp="1"/>
          </p:cNvSpPr>
          <p:nvPr>
            <p:ph type="title"/>
          </p:nvPr>
        </p:nvSpPr>
        <p:spPr>
          <a:xfrm>
            <a:off x="311700" y="437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Member Responsibilities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18" name="Google Shape;318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Brady A.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Embedded Systems - Firmware development and testing</a:t>
            </a:r>
            <a:endParaRPr>
              <a:solidFill>
                <a:srgbClr val="D9D9D9"/>
              </a:solidFill>
            </a:endParaRPr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Sam B.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Hardware Expansion Design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Hardware Design Requirements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Lab Development</a:t>
            </a:r>
            <a:endParaRPr>
              <a:solidFill>
                <a:srgbClr val="D9D9D9"/>
              </a:solidFill>
            </a:endParaRPr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Mitchell H.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Web Designer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GUI Designer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319" name="Google Shape;319;p35"/>
          <p:cNvSpPr txBox="1">
            <a:spLocks noGrp="1"/>
          </p:cNvSpPr>
          <p:nvPr>
            <p:ph type="body" idx="1"/>
          </p:nvPr>
        </p:nvSpPr>
        <p:spPr>
          <a:xfrm>
            <a:off x="4572000" y="1188150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Max K.</a:t>
            </a:r>
            <a:endParaRPr>
              <a:solidFill>
                <a:srgbClr val="CC4125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Lab Development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■"/>
            </a:pPr>
            <a:r>
              <a:rPr lang="en">
                <a:solidFill>
                  <a:srgbClr val="D9D9D9"/>
                </a:solidFill>
              </a:rPr>
              <a:t>Noise Reduction Lab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Soldering and hardware assembly</a:t>
            </a:r>
            <a:endParaRPr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Emily L.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Lab Development including: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■"/>
            </a:pPr>
            <a:r>
              <a:rPr lang="en">
                <a:solidFill>
                  <a:srgbClr val="D9D9D9"/>
                </a:solidFill>
              </a:rPr>
              <a:t>Noise Reduction Lab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■"/>
            </a:pPr>
            <a:r>
              <a:rPr lang="en">
                <a:solidFill>
                  <a:srgbClr val="D9D9D9"/>
                </a:solidFill>
              </a:rPr>
              <a:t>Final Project Labs</a:t>
            </a:r>
            <a:endParaRPr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Isaac R.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Team Communication Lead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Hardware Design And Implementation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Lab Development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2" name="Respon" descr="Respon">
            <a:hlinkClick r:id="" action="ppaction://media"/>
            <a:extLst>
              <a:ext uri="{FF2B5EF4-FFF2-40B4-BE49-F238E27FC236}">
                <a16:creationId xmlns:a16="http://schemas.microsoft.com/office/drawing/2014/main" id="{A29CDF1D-7FCF-D545-9DDA-7B511A211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4819" y="37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Project Timeline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grpSp>
        <p:nvGrpSpPr>
          <p:cNvPr id="326" name="Google Shape;326;p36"/>
          <p:cNvGrpSpPr/>
          <p:nvPr/>
        </p:nvGrpSpPr>
        <p:grpSpPr>
          <a:xfrm>
            <a:off x="1087525" y="1350488"/>
            <a:ext cx="1834900" cy="2282613"/>
            <a:chOff x="1083025" y="1606613"/>
            <a:chExt cx="1834900" cy="2282613"/>
          </a:xfrm>
        </p:grpSpPr>
        <p:sp>
          <p:nvSpPr>
            <p:cNvPr id="327" name="Google Shape;327;p36"/>
            <p:cNvSpPr txBox="1"/>
            <p:nvPr/>
          </p:nvSpPr>
          <p:spPr>
            <a:xfrm>
              <a:off x="1511075" y="1606613"/>
              <a:ext cx="7599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Spring 2019</a:t>
              </a:r>
              <a:endParaRPr sz="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8" name="Google Shape;328;p36"/>
            <p:cNvSpPr txBox="1"/>
            <p:nvPr/>
          </p:nvSpPr>
          <p:spPr>
            <a:xfrm>
              <a:off x="1127225" y="2695025"/>
              <a:ext cx="1722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Requirements Defined, Analog Filters Redesigned</a:t>
              </a:r>
              <a:endParaRPr sz="1000" b="1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9" name="Google Shape;329;p36"/>
            <p:cNvSpPr txBox="1"/>
            <p:nvPr/>
          </p:nvSpPr>
          <p:spPr>
            <a:xfrm>
              <a:off x="1215700" y="3151825"/>
              <a:ext cx="15456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" lvl="0" indent="-10287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Functional design and validation of filters</a:t>
              </a:r>
              <a:endParaRPr sz="9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" lvl="0" indent="-10287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State variable filter</a:t>
              </a:r>
              <a:endParaRPr sz="9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" lvl="0" indent="-10287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Digital control scheme </a:t>
              </a:r>
              <a:endParaRPr sz="9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0" name="Google Shape;330;p36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B0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CC0000"/>
                  </a:solidFill>
                </a:rPr>
                <a:t>  </a:t>
              </a:r>
              <a:endParaRPr>
                <a:solidFill>
                  <a:srgbClr val="CC0000"/>
                </a:solidFill>
              </a:endParaRPr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36"/>
          <p:cNvGrpSpPr/>
          <p:nvPr/>
        </p:nvGrpSpPr>
        <p:grpSpPr>
          <a:xfrm>
            <a:off x="2796474" y="1317900"/>
            <a:ext cx="1834900" cy="2315200"/>
            <a:chOff x="1083025" y="1574025"/>
            <a:chExt cx="1834900" cy="2315200"/>
          </a:xfrm>
        </p:grpSpPr>
        <p:sp>
          <p:nvSpPr>
            <p:cNvPr id="333" name="Google Shape;333;p36"/>
            <p:cNvSpPr txBox="1"/>
            <p:nvPr/>
          </p:nvSpPr>
          <p:spPr>
            <a:xfrm>
              <a:off x="1604274" y="1574025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Fall 2019</a:t>
              </a:r>
              <a:endParaRPr sz="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4" name="Google Shape;334;p36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Platform Hardware Redesign </a:t>
              </a:r>
              <a:endParaRPr sz="1000" b="1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5" name="Google Shape;335;p36"/>
            <p:cNvSpPr txBox="1"/>
            <p:nvPr/>
          </p:nvSpPr>
          <p:spPr>
            <a:xfrm>
              <a:off x="1215700" y="3151825"/>
              <a:ext cx="15456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" lvl="0" indent="-102870" algn="l" rtl="0"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Design and validation of power delivery</a:t>
              </a:r>
              <a:endParaRPr sz="9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" lvl="0" indent="-102870" algn="l" rtl="0"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Sensor interfaces</a:t>
              </a:r>
              <a:endParaRPr sz="9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" lvl="0" indent="-102870" algn="l" rtl="0"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Full I/O definition</a:t>
              </a:r>
              <a:endParaRPr sz="9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" lvl="0" indent="-102870" algn="l" rtl="0"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Mechanical definition</a:t>
              </a:r>
              <a:endParaRPr sz="9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9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336" name="Google Shape;336;p36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B02C2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37" name="Google Shape;337;p36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B0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36"/>
          <p:cNvGrpSpPr/>
          <p:nvPr/>
        </p:nvGrpSpPr>
        <p:grpSpPr>
          <a:xfrm>
            <a:off x="4508319" y="1317200"/>
            <a:ext cx="1834900" cy="2315189"/>
            <a:chOff x="1083025" y="1574036"/>
            <a:chExt cx="1834900" cy="2315189"/>
          </a:xfrm>
        </p:grpSpPr>
        <p:sp>
          <p:nvSpPr>
            <p:cNvPr id="340" name="Google Shape;340;p36"/>
            <p:cNvSpPr txBox="1"/>
            <p:nvPr/>
          </p:nvSpPr>
          <p:spPr>
            <a:xfrm>
              <a:off x="1456082" y="1574036"/>
              <a:ext cx="7725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Spring 2020</a:t>
              </a:r>
              <a:endParaRPr sz="8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1" name="Google Shape;341;p36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Lab Design,</a:t>
              </a:r>
              <a:endParaRPr sz="1000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Software Development</a:t>
              </a:r>
              <a:r>
                <a:rPr lang="en" sz="1000" b="1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000" b="1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2" name="Google Shape;342;p36"/>
            <p:cNvSpPr txBox="1"/>
            <p:nvPr/>
          </p:nvSpPr>
          <p:spPr>
            <a:xfrm>
              <a:off x="1215700" y="3151825"/>
              <a:ext cx="15456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" lvl="0" indent="-10287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Curriculum integration</a:t>
              </a:r>
              <a:endParaRPr sz="9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" lvl="0" indent="-10287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User interface design</a:t>
              </a:r>
              <a:endParaRPr sz="9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" lvl="0" indent="-10287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Platform firmware</a:t>
              </a:r>
              <a:endParaRPr sz="9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" lvl="0" indent="-10287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Control flow development</a:t>
              </a:r>
              <a:endParaRPr sz="9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" lvl="0" indent="-10287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Expanded functional requirements</a:t>
              </a:r>
              <a:endParaRPr sz="9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9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343" name="Google Shape;343;p36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44" name="Google Shape;344;p36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36"/>
          <p:cNvGrpSpPr/>
          <p:nvPr/>
        </p:nvGrpSpPr>
        <p:grpSpPr>
          <a:xfrm>
            <a:off x="6221583" y="1317178"/>
            <a:ext cx="1834900" cy="2315200"/>
            <a:chOff x="1083025" y="1574025"/>
            <a:chExt cx="1834900" cy="2315200"/>
          </a:xfrm>
        </p:grpSpPr>
        <p:sp>
          <p:nvSpPr>
            <p:cNvPr id="347" name="Google Shape;347;p36"/>
            <p:cNvSpPr txBox="1"/>
            <p:nvPr/>
          </p:nvSpPr>
          <p:spPr>
            <a:xfrm>
              <a:off x="1604274" y="1574025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F3F3F3"/>
                  </a:solidFill>
                  <a:latin typeface="Roboto"/>
                  <a:ea typeface="Roboto"/>
                  <a:cs typeface="Roboto"/>
                  <a:sym typeface="Roboto"/>
                </a:rPr>
                <a:t>Fall 2020</a:t>
              </a:r>
              <a:endParaRPr sz="80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8" name="Google Shape;348;p36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3F3F3"/>
                  </a:solidFill>
                  <a:latin typeface="Roboto"/>
                  <a:ea typeface="Roboto"/>
                  <a:cs typeface="Roboto"/>
                  <a:sym typeface="Roboto"/>
                </a:rPr>
                <a:t>Hardware Expansion,</a:t>
              </a:r>
              <a:endParaRPr sz="1000" b="1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3F3F3"/>
                  </a:solidFill>
                  <a:latin typeface="Roboto"/>
                  <a:ea typeface="Roboto"/>
                  <a:cs typeface="Roboto"/>
                  <a:sym typeface="Roboto"/>
                </a:rPr>
                <a:t>Lab Implementation</a:t>
              </a:r>
              <a:endParaRPr sz="1000" b="1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9" name="Google Shape;349;p36"/>
            <p:cNvSpPr txBox="1"/>
            <p:nvPr/>
          </p:nvSpPr>
          <p:spPr>
            <a:xfrm>
              <a:off x="1215700" y="3151825"/>
              <a:ext cx="15456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" lvl="0" indent="-102870" algn="l" rtl="0">
                <a:spcBef>
                  <a:spcPts val="0"/>
                </a:spcBef>
                <a:spcAft>
                  <a:spcPts val="0"/>
                </a:spcAft>
                <a:buClr>
                  <a:srgbClr val="F3F3F3"/>
                </a:buClr>
                <a:buSzPts val="900"/>
                <a:buFont typeface="Roboto"/>
                <a:buChar char="●"/>
              </a:pPr>
              <a:r>
                <a:rPr lang="en" sz="900" dirty="0">
                  <a:solidFill>
                    <a:srgbClr val="F3F3F3"/>
                  </a:solidFill>
                  <a:latin typeface="Roboto"/>
                  <a:ea typeface="Roboto"/>
                  <a:cs typeface="Roboto"/>
                  <a:sym typeface="Roboto"/>
                </a:rPr>
                <a:t>Final hardware revision</a:t>
              </a:r>
              <a:endParaRPr sz="900" dirty="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" lvl="0" indent="-102870" algn="l" rtl="0">
                <a:spcBef>
                  <a:spcPts val="0"/>
                </a:spcBef>
                <a:spcAft>
                  <a:spcPts val="0"/>
                </a:spcAft>
                <a:buClr>
                  <a:srgbClr val="F3F3F3"/>
                </a:buClr>
                <a:buSzPts val="900"/>
                <a:buFont typeface="Roboto"/>
                <a:buChar char="●"/>
              </a:pPr>
              <a:r>
                <a:rPr lang="en" sz="900" dirty="0">
                  <a:solidFill>
                    <a:srgbClr val="F3F3F3"/>
                  </a:solidFill>
                  <a:latin typeface="Roboto"/>
                  <a:ea typeface="Roboto"/>
                  <a:cs typeface="Roboto"/>
                  <a:sym typeface="Roboto"/>
                </a:rPr>
                <a:t>PMOD expansion development</a:t>
              </a:r>
              <a:endParaRPr sz="900" dirty="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" lvl="0" indent="-102870" algn="l" rtl="0">
                <a:spcBef>
                  <a:spcPts val="0"/>
                </a:spcBef>
                <a:spcAft>
                  <a:spcPts val="0"/>
                </a:spcAft>
                <a:buClr>
                  <a:srgbClr val="F3F3F3"/>
                </a:buClr>
                <a:buSzPts val="900"/>
                <a:buFont typeface="Roboto"/>
                <a:buChar char="●"/>
              </a:pPr>
              <a:r>
                <a:rPr lang="en" sz="900" dirty="0">
                  <a:solidFill>
                    <a:srgbClr val="F3F3F3"/>
                  </a:solidFill>
                  <a:latin typeface="Roboto"/>
                  <a:ea typeface="Roboto"/>
                  <a:cs typeface="Roboto"/>
                  <a:sym typeface="Roboto"/>
                </a:rPr>
                <a:t>Lab document delivery</a:t>
              </a:r>
              <a:endParaRPr sz="900" dirty="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900" dirty="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350" name="Google Shape;350;p36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1" name="Google Shape;351;p36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C2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352" name="Google Shape;352;p36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85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3" name="Google Shape;353;p36"/>
          <p:cNvCxnSpPr/>
          <p:nvPr/>
        </p:nvCxnSpPr>
        <p:spPr>
          <a:xfrm>
            <a:off x="2203922" y="1456935"/>
            <a:ext cx="718500" cy="741900"/>
          </a:xfrm>
          <a:prstGeom prst="straightConnector1">
            <a:avLst/>
          </a:prstGeom>
          <a:noFill/>
          <a:ln w="9525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Project Timeline 1 (online-audio-converter.com)" descr="Project Timeline 1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E9E36F85-69ED-1A42-8C19-971E38ACB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3172" y="40718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100" y="474013"/>
            <a:ext cx="4114624" cy="308597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7"/>
          <p:cNvSpPr txBox="1"/>
          <p:nvPr/>
        </p:nvSpPr>
        <p:spPr>
          <a:xfrm>
            <a:off x="1527900" y="3560000"/>
            <a:ext cx="60882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Thank you for listening! </a:t>
            </a:r>
            <a:endParaRPr sz="2400" b="1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Introduction to CyDAQ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373200" y="1227000"/>
            <a:ext cx="3489000" cy="24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D9D9D9"/>
                </a:solidFill>
              </a:rPr>
              <a:t>CyDAQ is a </a:t>
            </a:r>
            <a:r>
              <a:rPr lang="en">
                <a:solidFill>
                  <a:srgbClr val="CC4125"/>
                </a:solidFill>
              </a:rPr>
              <a:t>hardware teaching platform</a:t>
            </a:r>
            <a:r>
              <a:rPr lang="en">
                <a:solidFill>
                  <a:srgbClr val="D9D9D9"/>
                </a:solidFill>
              </a:rPr>
              <a:t> designed for EE 224/324 that contains onboard analog filters and interfaces for sampling data to a PC.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116" name="Google Shape;116;p16"/>
          <p:cNvSpPr txBox="1">
            <a:spLocks noGrp="1"/>
          </p:cNvSpPr>
          <p:nvPr>
            <p:ph type="body" idx="1"/>
          </p:nvPr>
        </p:nvSpPr>
        <p:spPr>
          <a:xfrm>
            <a:off x="373200" y="3191400"/>
            <a:ext cx="3264600" cy="24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C4125"/>
                </a:solidFill>
              </a:rPr>
              <a:t>Our goal</a:t>
            </a:r>
            <a:r>
              <a:rPr lang="en">
                <a:solidFill>
                  <a:srgbClr val="F5340B"/>
                </a:solidFill>
              </a:rPr>
              <a:t> </a:t>
            </a:r>
            <a:r>
              <a:rPr lang="en">
                <a:solidFill>
                  <a:srgbClr val="D9D9D9"/>
                </a:solidFill>
              </a:rPr>
              <a:t>is to design labs and supplemental hardware that connect core concepts to real world hardware.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117" name="Google Shape;11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1775" y="1028763"/>
            <a:ext cx="4114624" cy="308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4698325" y="3524500"/>
            <a:ext cx="2158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FEFE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Figure 1: CyDAQ Board</a:t>
            </a:r>
            <a:endParaRPr sz="1000">
              <a:solidFill>
                <a:srgbClr val="EFEFE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" name="introduction_to_cydaq" descr="introduction_to_cydaq">
            <a:hlinkClick r:id="" action="ppaction://media"/>
            <a:extLst>
              <a:ext uri="{FF2B5EF4-FFF2-40B4-BE49-F238E27FC236}">
                <a16:creationId xmlns:a16="http://schemas.microsoft.com/office/drawing/2014/main" id="{33CF72FA-26A7-4145-8CAA-074CAC9E2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6467" y="40720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>
            <a:off x="6801288" y="1248100"/>
            <a:ext cx="1542000" cy="1421700"/>
          </a:xfrm>
          <a:prstGeom prst="roundRect">
            <a:avLst>
              <a:gd name="adj" fmla="val 16667"/>
            </a:avLst>
          </a:prstGeom>
          <a:solidFill>
            <a:srgbClr val="FFAB40">
              <a:alpha val="5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5" name="Google Shape;125;p17"/>
          <p:cNvSpPr/>
          <p:nvPr/>
        </p:nvSpPr>
        <p:spPr>
          <a:xfrm>
            <a:off x="2846850" y="1248100"/>
            <a:ext cx="1542000" cy="1421700"/>
          </a:xfrm>
          <a:prstGeom prst="roundRect">
            <a:avLst>
              <a:gd name="adj" fmla="val 16667"/>
            </a:avLst>
          </a:prstGeom>
          <a:solidFill>
            <a:srgbClr val="FFAB40">
              <a:alpha val="5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6" name="Google Shape;126;p17"/>
          <p:cNvSpPr/>
          <p:nvPr/>
        </p:nvSpPr>
        <p:spPr>
          <a:xfrm>
            <a:off x="486100" y="1134100"/>
            <a:ext cx="1738500" cy="1649700"/>
          </a:xfrm>
          <a:prstGeom prst="roundRect">
            <a:avLst>
              <a:gd name="adj" fmla="val 16667"/>
            </a:avLst>
          </a:prstGeom>
          <a:solidFill>
            <a:srgbClr val="CC4125">
              <a:alpha val="45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Conceptual Sketch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377775" y="1106800"/>
            <a:ext cx="1738500" cy="1563000"/>
          </a:xfrm>
          <a:prstGeom prst="roundRect">
            <a:avLst>
              <a:gd name="adj" fmla="val 16667"/>
            </a:avLst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CyDAQ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2361000" y="1177450"/>
            <a:ext cx="6373200" cy="1421700"/>
          </a:xfrm>
          <a:prstGeom prst="bracePair">
            <a:avLst/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7"/>
          <p:cNvSpPr/>
          <p:nvPr/>
        </p:nvSpPr>
        <p:spPr>
          <a:xfrm>
            <a:off x="2705938" y="1177450"/>
            <a:ext cx="1581300" cy="1421700"/>
          </a:xfrm>
          <a:prstGeom prst="roundRect">
            <a:avLst>
              <a:gd name="adj" fmla="val 16667"/>
            </a:avLst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Software/Firmware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4791513" y="1248100"/>
            <a:ext cx="1542000" cy="1421700"/>
          </a:xfrm>
          <a:prstGeom prst="roundRect">
            <a:avLst>
              <a:gd name="adj" fmla="val 16667"/>
            </a:avLst>
          </a:prstGeom>
          <a:solidFill>
            <a:srgbClr val="FFAB40">
              <a:alpha val="5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2" name="Google Shape;132;p17"/>
          <p:cNvSpPr/>
          <p:nvPr/>
        </p:nvSpPr>
        <p:spPr>
          <a:xfrm>
            <a:off x="4644263" y="1177450"/>
            <a:ext cx="1581300" cy="1421700"/>
          </a:xfrm>
          <a:prstGeom prst="roundRect">
            <a:avLst>
              <a:gd name="adj" fmla="val 16667"/>
            </a:avLst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Hardware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3" name="Google Shape;133;p17"/>
          <p:cNvSpPr/>
          <p:nvPr/>
        </p:nvSpPr>
        <p:spPr>
          <a:xfrm>
            <a:off x="6692988" y="1177450"/>
            <a:ext cx="1581300" cy="1421700"/>
          </a:xfrm>
          <a:prstGeom prst="roundRect">
            <a:avLst>
              <a:gd name="adj" fmla="val 16667"/>
            </a:avLst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Labs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4" name="Google Shape;134;p17"/>
          <p:cNvSpPr/>
          <p:nvPr/>
        </p:nvSpPr>
        <p:spPr>
          <a:xfrm rot="5400000">
            <a:off x="3304600" y="2774050"/>
            <a:ext cx="3840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7"/>
          <p:cNvSpPr/>
          <p:nvPr/>
        </p:nvSpPr>
        <p:spPr>
          <a:xfrm rot="5400000">
            <a:off x="5242925" y="2774050"/>
            <a:ext cx="3840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2705950" y="316780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Embedded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7" name="Google Shape;137;p17"/>
          <p:cNvSpPr/>
          <p:nvPr/>
        </p:nvSpPr>
        <p:spPr>
          <a:xfrm>
            <a:off x="2705950" y="363685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FD4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Graphical Interface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8" name="Google Shape;138;p17"/>
          <p:cNvSpPr/>
          <p:nvPr/>
        </p:nvSpPr>
        <p:spPr>
          <a:xfrm>
            <a:off x="2705950" y="410590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FPGA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9" name="Google Shape;139;p17"/>
          <p:cNvSpPr/>
          <p:nvPr/>
        </p:nvSpPr>
        <p:spPr>
          <a:xfrm>
            <a:off x="4687150" y="316780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Signal Routing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40" name="Google Shape;140;p17"/>
          <p:cNvSpPr/>
          <p:nvPr/>
        </p:nvSpPr>
        <p:spPr>
          <a:xfrm>
            <a:off x="4687150" y="363685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FD4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Sampling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41" name="Google Shape;141;p17"/>
          <p:cNvSpPr/>
          <p:nvPr/>
        </p:nvSpPr>
        <p:spPr>
          <a:xfrm>
            <a:off x="4687150" y="410590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Band-limiting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42" name="Google Shape;142;p17"/>
          <p:cNvSpPr/>
          <p:nvPr/>
        </p:nvSpPr>
        <p:spPr>
          <a:xfrm rot="5400000">
            <a:off x="7300325" y="2774050"/>
            <a:ext cx="3840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7"/>
          <p:cNvSpPr/>
          <p:nvPr/>
        </p:nvSpPr>
        <p:spPr>
          <a:xfrm>
            <a:off x="6680525" y="3167800"/>
            <a:ext cx="1623600" cy="4254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Real-World Application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44" name="Google Shape;144;p17"/>
          <p:cNvSpPr/>
          <p:nvPr/>
        </p:nvSpPr>
        <p:spPr>
          <a:xfrm>
            <a:off x="6680525" y="3636850"/>
            <a:ext cx="1623600" cy="425400"/>
          </a:xfrm>
          <a:prstGeom prst="roundRect">
            <a:avLst>
              <a:gd name="adj" fmla="val 16667"/>
            </a:avLst>
          </a:prstGeom>
          <a:solidFill>
            <a:srgbClr val="FFD4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EE 224 &amp; 324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45" name="Google Shape;145;p17"/>
          <p:cNvSpPr/>
          <p:nvPr/>
        </p:nvSpPr>
        <p:spPr>
          <a:xfrm>
            <a:off x="6680525" y="4105900"/>
            <a:ext cx="1623600" cy="4254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Learning Objectives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" name="slide 4_ren" descr="slide 4_ren">
            <a:hlinkClick r:id="" action="ppaction://media"/>
            <a:extLst>
              <a:ext uri="{FF2B5EF4-FFF2-40B4-BE49-F238E27FC236}">
                <a16:creationId xmlns:a16="http://schemas.microsoft.com/office/drawing/2014/main" id="{E7591F01-2BCE-AB4A-9A3A-3F966B128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8031" y="3646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>
            <a:spLocks noGrp="1"/>
          </p:cNvSpPr>
          <p:nvPr>
            <p:ph type="title"/>
          </p:nvPr>
        </p:nvSpPr>
        <p:spPr>
          <a:xfrm>
            <a:off x="317225" y="465525"/>
            <a:ext cx="67665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Hardware Requirements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52" name="Google Shape;152;p18"/>
          <p:cNvSpPr txBox="1">
            <a:spLocks noGrp="1"/>
          </p:cNvSpPr>
          <p:nvPr>
            <p:ph type="body" idx="1"/>
          </p:nvPr>
        </p:nvSpPr>
        <p:spPr>
          <a:xfrm>
            <a:off x="835150" y="1276825"/>
            <a:ext cx="3466800" cy="31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Functional: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Variable sample rate </a:t>
            </a:r>
            <a:endParaRPr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Adjustable analog filters </a:t>
            </a:r>
            <a:endParaRPr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Low noise power delivery</a:t>
            </a:r>
            <a:endParaRPr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Standard sensor interfaces</a:t>
            </a:r>
            <a:endParaRPr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Digital to analog converter</a:t>
            </a:r>
            <a:endParaRPr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Parallel signal handling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153" name="Google Shape;153;p18"/>
          <p:cNvSpPr txBox="1">
            <a:spLocks noGrp="1"/>
          </p:cNvSpPr>
          <p:nvPr>
            <p:ph type="body" idx="1"/>
          </p:nvPr>
        </p:nvSpPr>
        <p:spPr>
          <a:xfrm>
            <a:off x="5027825" y="1276825"/>
            <a:ext cx="3335400" cy="31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Non-Functional:</a:t>
            </a:r>
            <a:endParaRPr b="1" dirty="0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 dirty="0" err="1">
                <a:solidFill>
                  <a:srgbClr val="D9D9D9"/>
                </a:solidFill>
              </a:rPr>
              <a:t>CyDAQ</a:t>
            </a:r>
            <a:r>
              <a:rPr lang="en" dirty="0">
                <a:solidFill>
                  <a:srgbClr val="D9D9D9"/>
                </a:solidFill>
              </a:rPr>
              <a:t> unit costs </a:t>
            </a:r>
            <a:r>
              <a:rPr lang="en" dirty="0">
                <a:solidFill>
                  <a:srgbClr val="FBBC04"/>
                </a:solidFill>
              </a:rPr>
              <a:t>~$350</a:t>
            </a:r>
            <a:endParaRPr dirty="0">
              <a:solidFill>
                <a:srgbClr val="FBBC04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 dirty="0">
                <a:solidFill>
                  <a:srgbClr val="D9D9D9"/>
                </a:solidFill>
              </a:rPr>
              <a:t>Durability</a:t>
            </a:r>
            <a:endParaRPr dirty="0"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 dirty="0">
                <a:solidFill>
                  <a:srgbClr val="D9D9D9"/>
                </a:solidFill>
              </a:rPr>
              <a:t>Physical </a:t>
            </a:r>
            <a:endParaRPr dirty="0"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 dirty="0">
                <a:solidFill>
                  <a:srgbClr val="D9D9D9"/>
                </a:solidFill>
              </a:rPr>
              <a:t>Electrical </a:t>
            </a:r>
            <a:endParaRPr dirty="0"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 dirty="0">
                <a:solidFill>
                  <a:srgbClr val="D9D9D9"/>
                </a:solidFill>
              </a:rPr>
              <a:t>Expandable for future use</a:t>
            </a:r>
            <a:endParaRPr dirty="0"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 dirty="0">
                <a:solidFill>
                  <a:srgbClr val="D9D9D9"/>
                </a:solidFill>
              </a:rPr>
              <a:t>Well documented example of good hardware design</a:t>
            </a:r>
            <a:endParaRPr dirty="0">
              <a:solidFill>
                <a:srgbClr val="D9D9D9"/>
              </a:solidFill>
            </a:endParaRPr>
          </a:p>
        </p:txBody>
      </p:sp>
      <p:pic>
        <p:nvPicPr>
          <p:cNvPr id="3" name="Hardware Requirements (online-audio-converter.com)" descr="Hardware Requirements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FF813037-9E33-8742-9099-12E4C9D57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6908" y="4072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324956" y="459925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Software Requirements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60" name="Google Shape;160;p19"/>
          <p:cNvSpPr txBox="1">
            <a:spLocks noGrp="1"/>
          </p:cNvSpPr>
          <p:nvPr>
            <p:ph type="body" idx="1"/>
          </p:nvPr>
        </p:nvSpPr>
        <p:spPr>
          <a:xfrm>
            <a:off x="835150" y="1276825"/>
            <a:ext cx="3466800" cy="31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Functional: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Configure all analog filters</a:t>
            </a:r>
            <a:endParaRPr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Concurrent sampling and sample storage</a:t>
            </a:r>
            <a:endParaRPr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Simple GUI for lab use</a:t>
            </a:r>
            <a:endParaRPr>
              <a:solidFill>
                <a:srgbClr val="D9D9D9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○"/>
            </a:pPr>
            <a:r>
              <a:rPr lang="en" sz="1800">
                <a:solidFill>
                  <a:srgbClr val="D9D9D9"/>
                </a:solidFill>
              </a:rPr>
              <a:t>Constrained front-end for students</a:t>
            </a:r>
            <a:endParaRPr sz="1800">
              <a:solidFill>
                <a:srgbClr val="D9D9D9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○"/>
            </a:pPr>
            <a:r>
              <a:rPr lang="en" sz="1800">
                <a:solidFill>
                  <a:srgbClr val="D9D9D9"/>
                </a:solidFill>
              </a:rPr>
              <a:t>Full-featured back-end for debugging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161" name="Google Shape;161;p19"/>
          <p:cNvSpPr txBox="1">
            <a:spLocks noGrp="1"/>
          </p:cNvSpPr>
          <p:nvPr>
            <p:ph type="body" idx="1"/>
          </p:nvPr>
        </p:nvSpPr>
        <p:spPr>
          <a:xfrm>
            <a:off x="5027825" y="1276825"/>
            <a:ext cx="3466800" cy="31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Non-Functional: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Responsive interface</a:t>
            </a:r>
            <a:endParaRPr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Impervious to serial data loss</a:t>
            </a:r>
            <a:endParaRPr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90% code coverage for unit tests</a:t>
            </a:r>
            <a:endParaRPr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Well documented; example of good software design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3" name="software_requirements" descr="software_requirements">
            <a:hlinkClick r:id="" action="ppaction://media"/>
            <a:extLst>
              <a:ext uri="{FF2B5EF4-FFF2-40B4-BE49-F238E27FC236}">
                <a16:creationId xmlns:a16="http://schemas.microsoft.com/office/drawing/2014/main" id="{4B106208-3734-5942-AB8D-9E42D7351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9150" y="40234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324956" y="459925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Lab Requirements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68" name="Google Shape;168;p20"/>
          <p:cNvSpPr txBox="1">
            <a:spLocks noGrp="1"/>
          </p:cNvSpPr>
          <p:nvPr>
            <p:ph type="body" idx="1"/>
          </p:nvPr>
        </p:nvSpPr>
        <p:spPr>
          <a:xfrm>
            <a:off x="835150" y="1276825"/>
            <a:ext cx="3466800" cy="31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Functional: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Follow class learning objectives</a:t>
            </a:r>
            <a:endParaRPr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Use real-world application as lab motivation</a:t>
            </a:r>
            <a:endParaRPr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Create 4+ labs for EE 224 and EE 324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169" name="Google Shape;169;p20"/>
          <p:cNvSpPr txBox="1">
            <a:spLocks noGrp="1"/>
          </p:cNvSpPr>
          <p:nvPr>
            <p:ph type="body" idx="1"/>
          </p:nvPr>
        </p:nvSpPr>
        <p:spPr>
          <a:xfrm>
            <a:off x="5027825" y="1276825"/>
            <a:ext cx="3466800" cy="31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Non-Functional: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Doable by 1-2 students in 2-4 hours</a:t>
            </a:r>
            <a:endParaRPr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Made in LaTeX; visually pleasing</a:t>
            </a:r>
            <a:endParaRPr>
              <a:solidFill>
                <a:srgbClr val="D9D9D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Serves as an example for additional ECpE course labs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2" name="slide 7_ren" descr="slide 7_ren">
            <a:hlinkClick r:id="" action="ppaction://media"/>
            <a:extLst>
              <a:ext uri="{FF2B5EF4-FFF2-40B4-BE49-F238E27FC236}">
                <a16:creationId xmlns:a16="http://schemas.microsoft.com/office/drawing/2014/main" id="{23C2A97D-AA93-CA4D-AE7E-65EBAD720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3806" y="39638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Additional Constraints &amp; Considerations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76" name="Google Shape;176;p21"/>
          <p:cNvSpPr txBox="1">
            <a:spLocks noGrp="1"/>
          </p:cNvSpPr>
          <p:nvPr>
            <p:ph type="body" idx="1"/>
          </p:nvPr>
        </p:nvSpPr>
        <p:spPr>
          <a:xfrm>
            <a:off x="311700" y="1154050"/>
            <a:ext cx="8068800" cy="19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COVID-19 Impact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Reduced number of labs created and put into EE 224 Spring 2020 semester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Reduced amount of feedback from students in lab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Modified lab documents to fit online classes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177" name="Google Shape;177;p21"/>
          <p:cNvSpPr txBox="1">
            <a:spLocks noGrp="1"/>
          </p:cNvSpPr>
          <p:nvPr>
            <p:ph type="body" idx="1"/>
          </p:nvPr>
        </p:nvSpPr>
        <p:spPr>
          <a:xfrm>
            <a:off x="311700" y="3025463"/>
            <a:ext cx="8170500" cy="19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Economic Considerations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Cost to produce, repair, and replace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Environmental impact and power efficiency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2" name="Kiley Slide 8" descr="Kiley Slide 8">
            <a:hlinkClick r:id="" action="ppaction://media"/>
            <a:extLst>
              <a:ext uri="{FF2B5EF4-FFF2-40B4-BE49-F238E27FC236}">
                <a16:creationId xmlns:a16="http://schemas.microsoft.com/office/drawing/2014/main" id="{CFD0B392-9A37-B641-B08D-FCBC6CF03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3252" y="38541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WhyDAQ?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84" name="Google Shape;18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14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Market Alternatives</a:t>
            </a:r>
            <a:endParaRPr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National Instruments </a:t>
            </a:r>
            <a:r>
              <a:rPr lang="en">
                <a:solidFill>
                  <a:srgbClr val="CC4125"/>
                </a:solidFill>
              </a:rPr>
              <a:t>MyDAQ</a:t>
            </a:r>
            <a:endParaRPr>
              <a:solidFill>
                <a:srgbClr val="CC4125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■"/>
            </a:pPr>
            <a:r>
              <a:rPr lang="en">
                <a:solidFill>
                  <a:srgbClr val="D9D9D9"/>
                </a:solidFill>
              </a:rPr>
              <a:t>Similar feature set, but lacks programmability and expandability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■"/>
            </a:pPr>
            <a:r>
              <a:rPr lang="en">
                <a:solidFill>
                  <a:srgbClr val="D9D9D9"/>
                </a:solidFill>
              </a:rPr>
              <a:t>Tied to NI’s suite of software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FBBC04"/>
              </a:buClr>
              <a:buSzPts val="1400"/>
              <a:buChar char="■"/>
            </a:pPr>
            <a:r>
              <a:rPr lang="en" i="1">
                <a:solidFill>
                  <a:srgbClr val="FBBC04"/>
                </a:solidFill>
              </a:rPr>
              <a:t>$371.00</a:t>
            </a:r>
            <a:endParaRPr i="1">
              <a:solidFill>
                <a:srgbClr val="FBBC04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National Instruments </a:t>
            </a:r>
            <a:r>
              <a:rPr lang="en">
                <a:solidFill>
                  <a:srgbClr val="CC4125"/>
                </a:solidFill>
              </a:rPr>
              <a:t>Elvis III</a:t>
            </a:r>
            <a:endParaRPr>
              <a:solidFill>
                <a:srgbClr val="CC4125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■"/>
            </a:pPr>
            <a:r>
              <a:rPr lang="en">
                <a:solidFill>
                  <a:srgbClr val="D9D9D9"/>
                </a:solidFill>
              </a:rPr>
              <a:t>Improved expandability, includes FPGA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■"/>
            </a:pPr>
            <a:r>
              <a:rPr lang="en">
                <a:solidFill>
                  <a:srgbClr val="D9D9D9"/>
                </a:solidFill>
              </a:rPr>
              <a:t>Tied to NI’s suite of software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FBBC04"/>
              </a:buClr>
              <a:buSzPts val="1400"/>
              <a:buChar char="■"/>
            </a:pPr>
            <a:r>
              <a:rPr lang="en" i="1">
                <a:solidFill>
                  <a:srgbClr val="FBBC04"/>
                </a:solidFill>
              </a:rPr>
              <a:t>$2,897.00</a:t>
            </a:r>
            <a:endParaRPr>
              <a:solidFill>
                <a:srgbClr val="FBBC04"/>
              </a:solidFill>
            </a:endParaRPr>
          </a:p>
        </p:txBody>
      </p:sp>
      <p:pic>
        <p:nvPicPr>
          <p:cNvPr id="185" name="Google Shape;185;p22"/>
          <p:cNvPicPr preferRelativeResize="0"/>
          <p:nvPr/>
        </p:nvPicPr>
        <p:blipFill rotWithShape="1">
          <a:blip r:embed="rId5">
            <a:alphaModFix/>
          </a:blip>
          <a:srcRect l="17768" t="3838" r="20062" b="8718"/>
          <a:stretch/>
        </p:blipFill>
        <p:spPr>
          <a:xfrm>
            <a:off x="5951175" y="663650"/>
            <a:ext cx="2763050" cy="21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7000" y="3063375"/>
            <a:ext cx="2641551" cy="15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2"/>
          <p:cNvSpPr txBox="1"/>
          <p:nvPr/>
        </p:nvSpPr>
        <p:spPr>
          <a:xfrm>
            <a:off x="7269525" y="2682050"/>
            <a:ext cx="2158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FEFE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Figure 2: NI MyDAQ</a:t>
            </a:r>
            <a:endParaRPr sz="1000">
              <a:solidFill>
                <a:srgbClr val="EFEFE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5859750" y="4568875"/>
            <a:ext cx="2158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FEFE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Figure 3: NI Elvis III</a:t>
            </a:r>
            <a:endParaRPr sz="1000">
              <a:solidFill>
                <a:srgbClr val="EFEFE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" name="Rex slide 9" descr="Rex slide 9">
            <a:hlinkClick r:id="" action="ppaction://media"/>
            <a:extLst>
              <a:ext uri="{FF2B5EF4-FFF2-40B4-BE49-F238E27FC236}">
                <a16:creationId xmlns:a16="http://schemas.microsoft.com/office/drawing/2014/main" id="{0C79A43B-89D9-904E-8ACB-A597CA8A2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2238" y="35007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1357</Words>
  <Application>Microsoft Macintosh PowerPoint</Application>
  <PresentationFormat>On-screen Show (16:9)</PresentationFormat>
  <Paragraphs>295</Paragraphs>
  <Slides>24</Slides>
  <Notes>24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Roboto</vt:lpstr>
      <vt:lpstr>Barlow Condensed</vt:lpstr>
      <vt:lpstr>Montserrat</vt:lpstr>
      <vt:lpstr>Calibri</vt:lpstr>
      <vt:lpstr>Arial</vt:lpstr>
      <vt:lpstr>Arvo</vt:lpstr>
      <vt:lpstr>Simple Light</vt:lpstr>
      <vt:lpstr>Introduction of Real-World Signals and Systems into ECpE DSP Laboratory Curriculum</vt:lpstr>
      <vt:lpstr>Problem Statement</vt:lpstr>
      <vt:lpstr>Introduction to CyDAQ</vt:lpstr>
      <vt:lpstr>Conceptual Sketch</vt:lpstr>
      <vt:lpstr>Hardware Requirements</vt:lpstr>
      <vt:lpstr>Software Requirements </vt:lpstr>
      <vt:lpstr>Lab Requirements </vt:lpstr>
      <vt:lpstr>Additional Constraints &amp; Considerations</vt:lpstr>
      <vt:lpstr>WhyDAQ?</vt:lpstr>
      <vt:lpstr>WhyDAQ?</vt:lpstr>
      <vt:lpstr>Potential Risks &amp; Mitigation</vt:lpstr>
      <vt:lpstr>BOM Cost</vt:lpstr>
      <vt:lpstr>Project Schedule </vt:lpstr>
      <vt:lpstr>CyDAQ Fundamentals</vt:lpstr>
      <vt:lpstr>CyDAQ Fundamentals - CyDAQ Hardware</vt:lpstr>
      <vt:lpstr>CyDAQ Fundamentals - Zybo Firmware</vt:lpstr>
      <vt:lpstr>CyDAQ Fundamentals - PC Software</vt:lpstr>
      <vt:lpstr>Technology Platforms</vt:lpstr>
      <vt:lpstr>Test Plan</vt:lpstr>
      <vt:lpstr>Current Implementation</vt:lpstr>
      <vt:lpstr>Project Status (with respect to milestones)</vt:lpstr>
      <vt:lpstr>Member Responsibilities</vt:lpstr>
      <vt:lpstr>Project Timeline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Real-World Signals and Systems into ECpE DSP Laboratory Curriculum</dc:title>
  <cp:lastModifiedBy>Rex, Isaac L</cp:lastModifiedBy>
  <cp:revision>4</cp:revision>
  <dcterms:modified xsi:type="dcterms:W3CDTF">2020-04-27T00:13:58Z</dcterms:modified>
</cp:coreProperties>
</file>